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58" r:id="rId3"/>
    <p:sldId id="262" r:id="rId4"/>
    <p:sldId id="263" r:id="rId5"/>
    <p:sldId id="261" r:id="rId6"/>
    <p:sldId id="264" r:id="rId7"/>
    <p:sldId id="265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25362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52017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095273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373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67773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96691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2925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35361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230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4780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18349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14242-45A1-4FED-8E36-16DACA373087}" type="datetimeFigureOut">
              <a:rPr lang="en-AU" smtClean="0"/>
              <a:t>13/02/2020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09B8AC-A029-439B-8941-854A92D96E9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681094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twitter.com/MichaelCWillson/status/1117319734033305600?s=20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jimmyday12.github.io/fitzRoy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k-richards/afl-eda/blob/master/footywire-afl-fantasy-scoring-methods.ipynb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k-richards/afl-eda/blob/master/footywire-fantasy-prediction.ipynb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5FB70F-DBEA-4983-B99C-0413A2CC3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58468" y="1268963"/>
            <a:ext cx="4645250" cy="4001269"/>
          </a:xfrm>
        </p:spPr>
        <p:txBody>
          <a:bodyPr anchor="b">
            <a:normAutofit/>
          </a:bodyPr>
          <a:lstStyle/>
          <a:p>
            <a:r>
              <a:rPr lang="en-AU" sz="6600" b="1" dirty="0">
                <a:solidFill>
                  <a:schemeClr val="bg1"/>
                </a:solidFill>
              </a:rPr>
              <a:t>AFL Fantasy Football</a:t>
            </a:r>
            <a:r>
              <a:rPr lang="en-AU" b="1" dirty="0">
                <a:solidFill>
                  <a:schemeClr val="bg1"/>
                </a:solidFill>
              </a:rPr>
              <a:t> </a:t>
            </a:r>
            <a:r>
              <a:rPr lang="en-AU" sz="5400" dirty="0">
                <a:solidFill>
                  <a:schemeClr val="bg1"/>
                </a:solidFill>
              </a:rPr>
              <a:t>Analysis &amp; Prediction</a:t>
            </a:r>
            <a:endParaRPr lang="en-AU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034D8A-DE4B-41DA-837F-BE256E19B8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58467" y="5348052"/>
            <a:ext cx="4645250" cy="1147863"/>
          </a:xfrm>
        </p:spPr>
        <p:txBody>
          <a:bodyPr anchor="t">
            <a:normAutofit/>
          </a:bodyPr>
          <a:lstStyle/>
          <a:p>
            <a:r>
              <a:rPr lang="en-AU" sz="2000" dirty="0">
                <a:solidFill>
                  <a:schemeClr val="bg1"/>
                </a:solidFill>
              </a:rPr>
              <a:t>Mark Richards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8" name="Picture 4" descr="Image">
            <a:extLst>
              <a:ext uri="{FF2B5EF4-FFF2-40B4-BE49-F238E27FC236}">
                <a16:creationId xmlns:a16="http://schemas.microsoft.com/office/drawing/2014/main" id="{243DE15F-47D8-47B2-B81D-BD49C4C83B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685" y="520116"/>
            <a:ext cx="3999017" cy="468050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5351BB4C-1B39-4EB6-9E20-C27D0FA5B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7656" y="362085"/>
            <a:ext cx="2406871" cy="13779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7596F6-B153-42BC-B62B-B833DEDF8F0D}"/>
              </a:ext>
            </a:extLst>
          </p:cNvPr>
          <p:cNvSpPr txBox="1"/>
          <p:nvPr/>
        </p:nvSpPr>
        <p:spPr>
          <a:xfrm>
            <a:off x="658120" y="5139427"/>
            <a:ext cx="28129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Photo credit: Michael Wilson (</a:t>
            </a:r>
            <a:r>
              <a:rPr lang="en-AU" sz="1050" dirty="0">
                <a:solidFill>
                  <a:schemeClr val="tx1">
                    <a:lumMod val="65000"/>
                    <a:lumOff val="35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AU" sz="105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13486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AC3B-0FEB-4980-A5F9-3E3DC1F18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b="1" dirty="0"/>
              <a:t>First off… What is Fantasy Football?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7D8C7-D2D9-4C2E-8A95-EDEA0D17A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4399"/>
            <a:ext cx="5657850" cy="4642564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AU" dirty="0"/>
              <a:t>Players are awarded points for certain acts or stats during a match</a:t>
            </a:r>
          </a:p>
          <a:p>
            <a:pPr fontAlgn="base"/>
            <a:r>
              <a:rPr lang="en-AU" dirty="0"/>
              <a:t>1 kick ≈ 3 points</a:t>
            </a:r>
          </a:p>
          <a:p>
            <a:pPr fontAlgn="base"/>
            <a:r>
              <a:rPr lang="en-AU" dirty="0"/>
              <a:t>1 handball ≈ 1 point</a:t>
            </a:r>
          </a:p>
          <a:p>
            <a:pPr fontAlgn="base"/>
            <a:r>
              <a:rPr lang="en-AU" dirty="0"/>
              <a:t>1 goal ≈ 8 points</a:t>
            </a:r>
          </a:p>
        </p:txBody>
      </p:sp>
      <p:pic>
        <p:nvPicPr>
          <p:cNvPr id="4" name="SC explained - edited">
            <a:hlinkClick r:id="" action="ppaction://media"/>
            <a:extLst>
              <a:ext uri="{FF2B5EF4-FFF2-40B4-BE49-F238E27FC236}">
                <a16:creationId xmlns:a16="http://schemas.microsoft.com/office/drawing/2014/main" id="{94EC24A8-38F5-467E-9130-2BC8E4AD62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50391" y="2326896"/>
            <a:ext cx="607695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365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AC3B-0FEB-4980-A5F9-3E3DC1F18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b="1" dirty="0"/>
              <a:t>What is Fantasy Football?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327357D-32EA-4DE2-B688-98C61ABB47CB}"/>
              </a:ext>
            </a:extLst>
          </p:cNvPr>
          <p:cNvSpPr txBox="1">
            <a:spLocks/>
          </p:cNvSpPr>
          <p:nvPr/>
        </p:nvSpPr>
        <p:spPr>
          <a:xfrm>
            <a:off x="838200" y="1534399"/>
            <a:ext cx="5657850" cy="4642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AU" dirty="0"/>
              <a:t>YOU become the coach</a:t>
            </a:r>
          </a:p>
          <a:p>
            <a:pPr fontAlgn="base"/>
            <a:r>
              <a:rPr lang="en-AU" dirty="0"/>
              <a:t>Each week you are responsible for choosing a team of players</a:t>
            </a:r>
          </a:p>
          <a:p>
            <a:pPr fontAlgn="base"/>
            <a:r>
              <a:rPr lang="en-AU" dirty="0"/>
              <a:t>Highest points wins!</a:t>
            </a:r>
          </a:p>
          <a:p>
            <a:pPr fontAlgn="base"/>
            <a:r>
              <a:rPr lang="en-AU" dirty="0"/>
              <a:t>A.K.A Sport for nerds </a:t>
            </a:r>
            <a:br>
              <a:rPr lang="en-AU" dirty="0"/>
            </a:br>
            <a:r>
              <a:rPr lang="en-AU" dirty="0"/>
              <a:t>(Dungeons and Dragons for Jocks)</a:t>
            </a:r>
          </a:p>
          <a:p>
            <a:pPr marL="0" indent="0" fontAlgn="base">
              <a:buNone/>
            </a:pPr>
            <a:endParaRPr lang="en-AU" dirty="0"/>
          </a:p>
          <a:p>
            <a:pPr marL="0" indent="0" fontAlgn="base">
              <a:buNone/>
            </a:pPr>
            <a:endParaRPr lang="en-AU" dirty="0"/>
          </a:p>
        </p:txBody>
      </p:sp>
      <p:pic>
        <p:nvPicPr>
          <p:cNvPr id="16" name="Picture 4" descr="Image may contain: 8 people, including Anthony Melino and Simon Minness, people smiling">
            <a:extLst>
              <a:ext uri="{FF2B5EF4-FFF2-40B4-BE49-F238E27FC236}">
                <a16:creationId xmlns:a16="http://schemas.microsoft.com/office/drawing/2014/main" id="{434D0916-8000-4F31-9DCF-D095C9D692E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39" r="12607"/>
          <a:stretch/>
        </p:blipFill>
        <p:spPr bwMode="auto">
          <a:xfrm>
            <a:off x="9159739" y="1465810"/>
            <a:ext cx="2709772" cy="2250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Image may contain: 8 people, including Simon Minness, Anthony Melino and Paul McGrath, people smiling">
            <a:extLst>
              <a:ext uri="{FF2B5EF4-FFF2-40B4-BE49-F238E27FC236}">
                <a16:creationId xmlns:a16="http://schemas.microsoft.com/office/drawing/2014/main" id="{32C55C70-E21F-4B3A-BD00-E489D038D1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6050" y="3726082"/>
            <a:ext cx="2685177" cy="268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4" descr="No photo description available.">
            <a:extLst>
              <a:ext uri="{FF2B5EF4-FFF2-40B4-BE49-F238E27FC236}">
                <a16:creationId xmlns:a16="http://schemas.microsoft.com/office/drawing/2014/main" id="{4F6FC695-155F-424F-BF40-553BC18514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528"/>
          <a:stretch/>
        </p:blipFill>
        <p:spPr bwMode="auto">
          <a:xfrm>
            <a:off x="6496050" y="1475226"/>
            <a:ext cx="2685177" cy="2250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>
            <a:extLst>
              <a:ext uri="{FF2B5EF4-FFF2-40B4-BE49-F238E27FC236}">
                <a16:creationId xmlns:a16="http://schemas.microsoft.com/office/drawing/2014/main" id="{8F6F38AA-259B-4238-B3D5-B626C81C5C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81227" y="3726082"/>
            <a:ext cx="2688284" cy="2685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5CE909B2-BC34-4DDC-B776-3F9AC4832B3A}"/>
              </a:ext>
            </a:extLst>
          </p:cNvPr>
          <p:cNvSpPr/>
          <p:nvPr/>
        </p:nvSpPr>
        <p:spPr>
          <a:xfrm rot="835928">
            <a:off x="8378705" y="4061892"/>
            <a:ext cx="1887294" cy="555255"/>
          </a:xfrm>
          <a:prstGeom prst="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3B46F32F-7240-4C0A-9DB6-AEC0EF81F534}"/>
              </a:ext>
            </a:extLst>
          </p:cNvPr>
          <p:cNvSpPr/>
          <p:nvPr/>
        </p:nvSpPr>
        <p:spPr>
          <a:xfrm>
            <a:off x="6286721" y="3285155"/>
            <a:ext cx="2476500" cy="1325564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dirty="0"/>
              <a:t>Yes that’s me as a wooden spoon after I finished last the previous year…</a:t>
            </a:r>
          </a:p>
        </p:txBody>
      </p:sp>
    </p:spTree>
    <p:extLst>
      <p:ext uri="{BB962C8B-B14F-4D97-AF65-F5344CB8AC3E}">
        <p14:creationId xmlns:p14="http://schemas.microsoft.com/office/powerpoint/2010/main" val="2553074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AC3B-0FEB-4980-A5F9-3E3DC1F18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AU" b="1" dirty="0"/>
              <a:t>The Problem: What insights can be gathered from 10 years of AFL statistics and fantasy scores?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7D8C7-D2D9-4C2E-8A95-EDEA0D17A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AU" b="1" dirty="0"/>
              <a:t>Goal 1</a:t>
            </a:r>
          </a:p>
          <a:p>
            <a:pPr fontAlgn="base"/>
            <a:r>
              <a:rPr lang="en-AU" dirty="0"/>
              <a:t>What is the best fantasy scoring method? </a:t>
            </a:r>
          </a:p>
          <a:p>
            <a:pPr fontAlgn="base"/>
            <a:endParaRPr lang="en-AU" dirty="0"/>
          </a:p>
          <a:p>
            <a:pPr marL="0" indent="0" fontAlgn="base">
              <a:buNone/>
            </a:pPr>
            <a:r>
              <a:rPr lang="en-AU" b="1" dirty="0"/>
              <a:t>Goal 2</a:t>
            </a:r>
          </a:p>
          <a:p>
            <a:pPr fontAlgn="base"/>
            <a:r>
              <a:rPr lang="en-AU" dirty="0"/>
              <a:t>Predict future Fantasy scores for players</a:t>
            </a:r>
          </a:p>
        </p:txBody>
      </p:sp>
    </p:spTree>
    <p:extLst>
      <p:ext uri="{BB962C8B-B14F-4D97-AF65-F5344CB8AC3E}">
        <p14:creationId xmlns:p14="http://schemas.microsoft.com/office/powerpoint/2010/main" val="2119703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AC3B-0FEB-4980-A5F9-3E3DC1F18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b="1" dirty="0"/>
              <a:t>The Data: 2010-2019 AFL stats &amp; results</a:t>
            </a:r>
          </a:p>
        </p:txBody>
      </p:sp>
      <p:sp>
        <p:nvSpPr>
          <p:cNvPr id="6" name="Cylinder 5">
            <a:extLst>
              <a:ext uri="{FF2B5EF4-FFF2-40B4-BE49-F238E27FC236}">
                <a16:creationId xmlns:a16="http://schemas.microsoft.com/office/drawing/2014/main" id="{895E2966-7403-4C1E-BA39-AE5F34DCCF37}"/>
              </a:ext>
            </a:extLst>
          </p:cNvPr>
          <p:cNvSpPr/>
          <p:nvPr/>
        </p:nvSpPr>
        <p:spPr>
          <a:xfrm>
            <a:off x="2652821" y="2116122"/>
            <a:ext cx="1963024" cy="1669409"/>
          </a:xfrm>
          <a:prstGeom prst="can">
            <a:avLst>
              <a:gd name="adj" fmla="val 12952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b="1" dirty="0"/>
              <a:t>Footywire.com.au</a:t>
            </a:r>
          </a:p>
          <a:p>
            <a:pPr algn="ctr"/>
            <a:r>
              <a:rPr lang="en-AU" sz="1400" dirty="0"/>
              <a:t>Approx. 90k rows</a:t>
            </a:r>
          </a:p>
        </p:txBody>
      </p:sp>
      <p:sp>
        <p:nvSpPr>
          <p:cNvPr id="12" name="Cylinder 11">
            <a:extLst>
              <a:ext uri="{FF2B5EF4-FFF2-40B4-BE49-F238E27FC236}">
                <a16:creationId xmlns:a16="http://schemas.microsoft.com/office/drawing/2014/main" id="{48DB1258-363F-4C60-ADDC-D98F61479C7F}"/>
              </a:ext>
            </a:extLst>
          </p:cNvPr>
          <p:cNvSpPr/>
          <p:nvPr/>
        </p:nvSpPr>
        <p:spPr>
          <a:xfrm>
            <a:off x="6956220" y="2116122"/>
            <a:ext cx="1963024" cy="1669409"/>
          </a:xfrm>
          <a:prstGeom prst="can">
            <a:avLst>
              <a:gd name="adj" fmla="val 12952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AU" b="1" dirty="0"/>
              <a:t>Fanfooty.com.au</a:t>
            </a:r>
          </a:p>
          <a:p>
            <a:pPr algn="ctr"/>
            <a:r>
              <a:rPr lang="en-AU" sz="1400" dirty="0"/>
              <a:t>Approx. 90k rows</a:t>
            </a:r>
          </a:p>
        </p:txBody>
      </p:sp>
      <p:pic>
        <p:nvPicPr>
          <p:cNvPr id="14" name="Content Placeholder 13" descr="A close up of a sign&#10;&#10;Description automatically generated">
            <a:extLst>
              <a:ext uri="{FF2B5EF4-FFF2-40B4-BE49-F238E27FC236}">
                <a16:creationId xmlns:a16="http://schemas.microsoft.com/office/drawing/2014/main" id="{EAE50AF1-1C5E-4220-A2A7-67CE02DB17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5687" y="3966619"/>
            <a:ext cx="766058" cy="593589"/>
          </a:xfr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1CB9E64-1A1F-4344-9C1F-BB0723A9D325}"/>
              </a:ext>
            </a:extLst>
          </p:cNvPr>
          <p:cNvSpPr txBox="1"/>
          <p:nvPr/>
        </p:nvSpPr>
        <p:spPr>
          <a:xfrm>
            <a:off x="1823099" y="4689138"/>
            <a:ext cx="181123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Player Stats</a:t>
            </a:r>
          </a:p>
          <a:p>
            <a:pPr algn="ctr"/>
            <a:r>
              <a:rPr lang="en-AU" sz="1400" dirty="0"/>
              <a:t>Used </a:t>
            </a:r>
            <a:r>
              <a:rPr lang="en-AU" sz="1400" dirty="0" err="1"/>
              <a:t>fitzRoy</a:t>
            </a:r>
            <a:r>
              <a:rPr lang="en-AU" sz="1400" dirty="0"/>
              <a:t> package</a:t>
            </a:r>
          </a:p>
          <a:p>
            <a:pPr algn="ctr"/>
            <a:r>
              <a:rPr lang="en-AU" sz="1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en-AU" sz="1400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1BF89D6-7F1A-4D9A-BD56-36776E6A0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5242" y="3889723"/>
            <a:ext cx="695742" cy="778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B57579D-D230-48BE-ABE2-5F0C9B6E66AA}"/>
              </a:ext>
            </a:extLst>
          </p:cNvPr>
          <p:cNvSpPr txBox="1"/>
          <p:nvPr/>
        </p:nvSpPr>
        <p:spPr>
          <a:xfrm>
            <a:off x="3644596" y="4741294"/>
            <a:ext cx="14778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Match Stats</a:t>
            </a:r>
          </a:p>
        </p:txBody>
      </p:sp>
      <p:pic>
        <p:nvPicPr>
          <p:cNvPr id="18" name="Picture 4">
            <a:extLst>
              <a:ext uri="{FF2B5EF4-FFF2-40B4-BE49-F238E27FC236}">
                <a16:creationId xmlns:a16="http://schemas.microsoft.com/office/drawing/2014/main" id="{849DD2B8-D57E-4CBC-80B4-8C745BAB3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9861" y="3874005"/>
            <a:ext cx="695742" cy="7788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562493E-5414-44D0-99A9-BF1E974F5883}"/>
              </a:ext>
            </a:extLst>
          </p:cNvPr>
          <p:cNvSpPr txBox="1"/>
          <p:nvPr/>
        </p:nvSpPr>
        <p:spPr>
          <a:xfrm>
            <a:off x="6474013" y="4741294"/>
            <a:ext cx="29274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Player Stats + Notes </a:t>
            </a:r>
          </a:p>
          <a:p>
            <a:pPr algn="ctr"/>
            <a:r>
              <a:rPr lang="en-AU" sz="1400" dirty="0"/>
              <a:t>(used notes for injury identification)</a:t>
            </a:r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76DA028C-0A1D-4DB1-8886-6EA6F3F76A55}"/>
              </a:ext>
            </a:extLst>
          </p:cNvPr>
          <p:cNvSpPr/>
          <p:nvPr/>
        </p:nvSpPr>
        <p:spPr>
          <a:xfrm>
            <a:off x="4941987" y="3002982"/>
            <a:ext cx="1593909" cy="260058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4DE04E4B-2524-4BD8-BAA5-5A98FD459C27}"/>
              </a:ext>
            </a:extLst>
          </p:cNvPr>
          <p:cNvSpPr/>
          <p:nvPr/>
        </p:nvSpPr>
        <p:spPr>
          <a:xfrm flipH="1">
            <a:off x="4941987" y="2742924"/>
            <a:ext cx="1593907" cy="260058"/>
          </a:xfrm>
          <a:prstGeom prst="rightArrow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68D3206-9B06-4B6A-93D5-1FE597A524EC}"/>
              </a:ext>
            </a:extLst>
          </p:cNvPr>
          <p:cNvSpPr txBox="1"/>
          <p:nvPr/>
        </p:nvSpPr>
        <p:spPr>
          <a:xfrm>
            <a:off x="4941988" y="2116122"/>
            <a:ext cx="15939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AU" dirty="0"/>
              <a:t>Merging was a challenge!</a:t>
            </a:r>
          </a:p>
        </p:txBody>
      </p:sp>
    </p:spTree>
    <p:extLst>
      <p:ext uri="{BB962C8B-B14F-4D97-AF65-F5344CB8AC3E}">
        <p14:creationId xmlns:p14="http://schemas.microsoft.com/office/powerpoint/2010/main" val="2366692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1" grpId="0" animBg="1"/>
      <p:bldP spid="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AC3B-0FEB-4980-A5F9-3E3DC1F18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b="1" dirty="0"/>
              <a:t>Goal 1: What is the best fantasy scoring method?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7D8C7-D2D9-4C2E-8A95-EDEA0D17A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AU" dirty="0"/>
              <a:t>How do you determine this?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AU" dirty="0"/>
              <a:t>Which is the strongest indication that a team will win?</a:t>
            </a:r>
          </a:p>
          <a:p>
            <a:pPr marL="514350" indent="-514350" fontAlgn="base">
              <a:buFont typeface="+mj-lt"/>
              <a:buAutoNum type="arabicPeriod"/>
            </a:pPr>
            <a:r>
              <a:rPr lang="en-AU" dirty="0"/>
              <a:t>Use fantasy scores to estimate the margin, closest to the margin wins!</a:t>
            </a:r>
          </a:p>
          <a:p>
            <a:pPr marL="514350" indent="-514350" fontAlgn="base">
              <a:buFont typeface="+mj-lt"/>
              <a:buAutoNum type="arabicPeriod"/>
            </a:pPr>
            <a:endParaRPr lang="en-AU" dirty="0"/>
          </a:p>
          <a:p>
            <a:pPr marL="0" indent="0" fontAlgn="base">
              <a:buNone/>
            </a:pPr>
            <a:r>
              <a:rPr lang="en-AU" dirty="0"/>
              <a:t>Notebook Demo - </a:t>
            </a:r>
            <a:r>
              <a:rPr lang="en-AU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85786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AC3B-0FEB-4980-A5F9-3E3DC1F18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b="1" dirty="0"/>
              <a:t>Goal 2: Predict a player’s Supercoach score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7D8C7-D2D9-4C2E-8A95-EDEA0D17A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AU" dirty="0"/>
              <a:t>Features used:</a:t>
            </a:r>
          </a:p>
          <a:p>
            <a:pPr fontAlgn="base"/>
            <a:r>
              <a:rPr lang="en-AU" dirty="0"/>
              <a:t>Rolling Supercoach score</a:t>
            </a:r>
          </a:p>
          <a:p>
            <a:pPr fontAlgn="base"/>
            <a:r>
              <a:rPr lang="en-AU" dirty="0"/>
              <a:t>Rolling stats (e.g. kicks, handballs, goals)</a:t>
            </a:r>
          </a:p>
          <a:p>
            <a:pPr fontAlgn="base"/>
            <a:r>
              <a:rPr lang="en-AU" dirty="0"/>
              <a:t>Opposition rolling Supercoach total score</a:t>
            </a:r>
          </a:p>
          <a:p>
            <a:pPr fontAlgn="base"/>
            <a:r>
              <a:rPr lang="en-AU" dirty="0"/>
              <a:t>Injured status</a:t>
            </a:r>
          </a:p>
          <a:p>
            <a:pPr marL="0" indent="0" fontAlgn="base">
              <a:buNone/>
            </a:pPr>
            <a:endParaRPr lang="en-AU" dirty="0"/>
          </a:p>
          <a:p>
            <a:pPr marL="0" indent="0" fontAlgn="base">
              <a:buNone/>
            </a:pPr>
            <a:endParaRPr lang="en-AU" dirty="0"/>
          </a:p>
          <a:p>
            <a:pPr marL="0" indent="0" fontAlgn="base">
              <a:buNone/>
            </a:pPr>
            <a:r>
              <a:rPr lang="en-AU" dirty="0"/>
              <a:t>Notebook Demo - </a:t>
            </a:r>
            <a:r>
              <a:rPr lang="en-AU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69039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AC3B-0FEB-4980-A5F9-3E3DC1F18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b="1" dirty="0"/>
              <a:t>Learnings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7D8C7-D2D9-4C2E-8A95-EDEA0D17A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 fontAlgn="base">
              <a:buNone/>
            </a:pPr>
            <a:r>
              <a:rPr lang="en-AU" dirty="0"/>
              <a:t>Time spent…</a:t>
            </a:r>
          </a:p>
          <a:p>
            <a:pPr fontAlgn="base">
              <a:buFontTx/>
              <a:buChar char="-"/>
            </a:pPr>
            <a:r>
              <a:rPr lang="en-AU" dirty="0"/>
              <a:t>30% collecting data</a:t>
            </a:r>
          </a:p>
          <a:p>
            <a:pPr fontAlgn="base">
              <a:buFontTx/>
              <a:buChar char="-"/>
            </a:pPr>
            <a:r>
              <a:rPr lang="en-AU" dirty="0"/>
              <a:t>40% cleaning and matching data</a:t>
            </a:r>
          </a:p>
          <a:p>
            <a:pPr fontAlgn="base">
              <a:buFontTx/>
              <a:buChar char="-"/>
            </a:pPr>
            <a:r>
              <a:rPr lang="en-AU" dirty="0"/>
              <a:t>Only 30% modelling/machine learning</a:t>
            </a:r>
          </a:p>
          <a:p>
            <a:pPr marL="0" indent="0" fontAlgn="base">
              <a:buNone/>
            </a:pPr>
            <a:r>
              <a:rPr lang="en-AU" dirty="0"/>
              <a:t>The importance of </a:t>
            </a:r>
            <a:r>
              <a:rPr lang="en-AU" dirty="0" err="1"/>
              <a:t>explainability</a:t>
            </a:r>
            <a:r>
              <a:rPr lang="en-AU" dirty="0"/>
              <a:t>!</a:t>
            </a:r>
          </a:p>
          <a:p>
            <a:pPr marL="0" indent="0" fontAlgn="base">
              <a:buNone/>
            </a:pPr>
            <a:endParaRPr lang="en-AU" dirty="0"/>
          </a:p>
          <a:p>
            <a:pPr fontAlgn="base">
              <a:buFontTx/>
              <a:buChar char="-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744617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6AC3B-0FEB-4980-A5F9-3E3DC1F18B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AU" b="1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7D8C7-D2D9-4C2E-8A95-EDEA0D17AF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fontAlgn="base">
              <a:buFontTx/>
              <a:buChar char="-"/>
            </a:pPr>
            <a:r>
              <a:rPr lang="en-AU" dirty="0"/>
              <a:t>Build an API that will assist in week-to-week team selection</a:t>
            </a:r>
          </a:p>
          <a:p>
            <a:pPr lvl="1" fontAlgn="base">
              <a:buFontTx/>
              <a:buChar char="-"/>
            </a:pPr>
            <a:r>
              <a:rPr lang="en-AU" dirty="0"/>
              <a:t>Simply plug in a player’s name + their opposition and the model will return their prediction for the coming week</a:t>
            </a:r>
          </a:p>
          <a:p>
            <a:pPr fontAlgn="base">
              <a:buFontTx/>
              <a:buChar char="-"/>
            </a:pPr>
            <a:r>
              <a:rPr lang="en-AU" dirty="0"/>
              <a:t>Compare prediction with Supercoach’s own prediction</a:t>
            </a:r>
          </a:p>
          <a:p>
            <a:pPr fontAlgn="base">
              <a:buFontTx/>
              <a:buChar char="-"/>
            </a:pPr>
            <a:r>
              <a:rPr lang="en-AU" dirty="0"/>
              <a:t>Potential to gather more information from player tags/notes</a:t>
            </a:r>
          </a:p>
          <a:p>
            <a:pPr marL="0" indent="0" fontAlgn="base">
              <a:buNone/>
            </a:pPr>
            <a:endParaRPr lang="en-AU" dirty="0"/>
          </a:p>
          <a:p>
            <a:pPr fontAlgn="base">
              <a:buFontTx/>
              <a:buChar char="-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621349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1787</TotalTime>
  <Words>350</Words>
  <Application>Microsoft Office PowerPoint</Application>
  <PresentationFormat>Widescreen</PresentationFormat>
  <Paragraphs>58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AFL Fantasy Football Analysis &amp; Prediction</vt:lpstr>
      <vt:lpstr>First off… What is Fantasy Football?</vt:lpstr>
      <vt:lpstr>What is Fantasy Football?</vt:lpstr>
      <vt:lpstr>The Problem: What insights can be gathered from 10 years of AFL statistics and fantasy scores?</vt:lpstr>
      <vt:lpstr>The Data: 2010-2019 AFL stats &amp; results</vt:lpstr>
      <vt:lpstr>Goal 1: What is the best fantasy scoring method? </vt:lpstr>
      <vt:lpstr>Goal 2: Predict a player’s Supercoach score</vt:lpstr>
      <vt:lpstr>Learnings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Statistical Analysis and Discovery</dc:title>
  <dc:creator>Mark Richards</dc:creator>
  <cp:lastModifiedBy>Mark Richards</cp:lastModifiedBy>
  <cp:revision>24</cp:revision>
  <dcterms:created xsi:type="dcterms:W3CDTF">2019-12-19T03:03:19Z</dcterms:created>
  <dcterms:modified xsi:type="dcterms:W3CDTF">2020-02-13T04:43:00Z</dcterms:modified>
</cp:coreProperties>
</file>